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Oswald Light"/>
      <p:regular r:id="rId18"/>
      <p:bold r:id="rId19"/>
    </p:embeddedFont>
    <p:embeddedFont>
      <p:font typeface="Oswald"/>
      <p:regular r:id="rId20"/>
      <p:bold r:id="rId21"/>
    </p:embeddedFont>
    <p:embeddedFont>
      <p:font typeface="Merriweather"/>
      <p:regular r:id="rId22"/>
      <p:bold r:id="rId23"/>
      <p:italic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Oswald-bold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regular.fntdata"/><Relationship Id="rId25" Type="http://schemas.openxmlformats.org/officeDocument/2006/relationships/font" Target="fonts/Merriweather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OswaldLight-bold.fntdata"/><Relationship Id="rId18" Type="http://schemas.openxmlformats.org/officeDocument/2006/relationships/font" Target="fonts/Oswal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b84758d912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b84758d912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b84758d912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84758d912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84758d912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b84758d912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84758d912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84758d912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b84758d912_0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84758d912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84758d912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b84758d912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361326" y="5319277"/>
            <a:ext cx="1033588" cy="1033588"/>
            <a:chOff x="10238297" y="1433356"/>
            <a:chExt cx="1033588" cy="1033588"/>
          </a:xfrm>
        </p:grpSpPr>
        <p:sp>
          <p:nvSpPr>
            <p:cNvPr id="56" name="Google Shape;56;p13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0" name="Google Shape;60;p13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vFNz_6Xs4kTSwXkvyMEEFGSt7GC-XLbi/view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81379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>
            <a:off x="1524000" y="4571506"/>
            <a:ext cx="971100" cy="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14"/>
          <p:cNvCxnSpPr/>
          <p:nvPr/>
        </p:nvCxnSpPr>
        <p:spPr>
          <a:xfrm>
            <a:off x="1631206" y="4572000"/>
            <a:ext cx="971100" cy="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11492908" y="3219853"/>
            <a:ext cx="629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600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sz="1600">
              <a:solidFill>
                <a:srgbClr val="88888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4"/>
          <p:cNvSpPr txBox="1"/>
          <p:nvPr>
            <p:ph type="ctrTitle"/>
          </p:nvPr>
        </p:nvSpPr>
        <p:spPr>
          <a:xfrm>
            <a:off x="371475" y="-228600"/>
            <a:ext cx="66867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</a:pPr>
            <a:r>
              <a:rPr lang="en-US" sz="6800"/>
              <a:t>Visual Servoing Project</a:t>
            </a:r>
            <a:endParaRPr sz="68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3172" y="2"/>
            <a:ext cx="1598632" cy="111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6425" y="-1"/>
            <a:ext cx="1146175" cy="1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2810175" y="1034150"/>
            <a:ext cx="41718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SUPERVISED BY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PROFESSOR </a:t>
            </a:r>
            <a:r>
              <a:rPr b="1" lang="en-US" sz="1700">
                <a:solidFill>
                  <a:schemeClr val="dk1"/>
                </a:solidFill>
              </a:rPr>
              <a:t>OMAR TAHRI</a:t>
            </a:r>
            <a:br>
              <a:rPr b="1"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b="1"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858118" y="1382650"/>
            <a:ext cx="54687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SAMUEL IJEOMA BONIFACE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MISHECK EMMANUEL CHIRWA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14 December 2022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3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 title="Project Nam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85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55021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1159326" y="1209682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2095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major limitation that we faced was the 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environmental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aspect of how light was being projected into our 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environment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were we carried out our experiments.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095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my point of view, the camera’s field of view is something that plays a huge role as its responsible for what the above view camera see’s if the camera 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isn't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properly positioned, you will tend to have misleads for example caption of the aruco marker.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55021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1159326" y="1209682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would like to conclude bringing to notice the project was indeed challenging but worths all time and attention given to it.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was a huge factor on our hand as with more experimental, we would have gotten a lot more to reach the 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experiments</a:t>
            </a: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full extent.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-200025"/>
            <a:ext cx="13074925" cy="70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5"/>
          <p:cNvCxnSpPr/>
          <p:nvPr/>
        </p:nvCxnSpPr>
        <p:spPr>
          <a:xfrm>
            <a:off x="-76187" y="1675263"/>
            <a:ext cx="4933969" cy="0"/>
          </a:xfrm>
          <a:prstGeom prst="straightConnector1">
            <a:avLst/>
          </a:prstGeom>
          <a:solidFill>
            <a:srgbClr val="0FAFBF"/>
          </a:solidFill>
          <a:ln cap="flat" cmpd="sng" w="12700">
            <a:solidFill>
              <a:srgbClr val="0FA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15"/>
          <p:cNvSpPr/>
          <p:nvPr/>
        </p:nvSpPr>
        <p:spPr>
          <a:xfrm>
            <a:off x="-76187" y="1675263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-76187" y="1675263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Source Sans Pro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-76187" y="2628218"/>
            <a:ext cx="4933969" cy="0"/>
          </a:xfrm>
          <a:prstGeom prst="straightConnector1">
            <a:avLst/>
          </a:prstGeom>
          <a:solidFill>
            <a:srgbClr val="0E54C4"/>
          </a:solidFill>
          <a:ln cap="flat" cmpd="sng" w="12700">
            <a:solidFill>
              <a:srgbClr val="0E54C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5"/>
          <p:cNvSpPr/>
          <p:nvPr/>
        </p:nvSpPr>
        <p:spPr>
          <a:xfrm>
            <a:off x="-76187" y="2628218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-76187" y="2628218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Work-Flow</a:t>
            </a:r>
            <a:endParaRPr b="0" i="0" sz="4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-76187" y="3581175"/>
            <a:ext cx="4933969" cy="0"/>
          </a:xfrm>
          <a:prstGeom prst="straightConnector1">
            <a:avLst/>
          </a:prstGeom>
          <a:solidFill>
            <a:srgbClr val="290CC9"/>
          </a:solidFill>
          <a:ln cap="flat" cmpd="sng" w="12700">
            <a:solidFill>
              <a:srgbClr val="290CC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5"/>
          <p:cNvSpPr/>
          <p:nvPr/>
        </p:nvSpPr>
        <p:spPr>
          <a:xfrm>
            <a:off x="-76187" y="3581175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-76187" y="3581175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Source Sans Pro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Implementation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-76187" y="4534131"/>
            <a:ext cx="4933969" cy="0"/>
          </a:xfrm>
          <a:prstGeom prst="straightConnector1">
            <a:avLst/>
          </a:prstGeom>
          <a:solidFill>
            <a:srgbClr val="900ACE"/>
          </a:solidFill>
          <a:ln cap="flat" cmpd="sng" w="12700">
            <a:solidFill>
              <a:srgbClr val="900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5"/>
          <p:cNvSpPr/>
          <p:nvPr/>
        </p:nvSpPr>
        <p:spPr>
          <a:xfrm>
            <a:off x="-76187" y="4534131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-76187" y="4534131"/>
            <a:ext cx="4933959" cy="953032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Source Sans Pro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 </a:t>
            </a:r>
            <a:endParaRPr sz="4000">
              <a:solidFill>
                <a:schemeClr val="dk1"/>
              </a:solidFill>
            </a:endParaRPr>
          </a:p>
        </p:txBody>
      </p:sp>
      <p:cxnSp>
        <p:nvCxnSpPr>
          <p:cNvPr id="96" name="Google Shape;96;p15"/>
          <p:cNvCxnSpPr/>
          <p:nvPr/>
        </p:nvCxnSpPr>
        <p:spPr>
          <a:xfrm>
            <a:off x="-76187" y="5487087"/>
            <a:ext cx="4933969" cy="0"/>
          </a:xfrm>
          <a:prstGeom prst="straightConnector1">
            <a:avLst/>
          </a:prstGeom>
          <a:solidFill>
            <a:srgbClr val="D308A6"/>
          </a:solidFill>
          <a:ln cap="flat" cmpd="sng" w="12700">
            <a:solidFill>
              <a:srgbClr val="D308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15"/>
          <p:cNvSpPr/>
          <p:nvPr/>
        </p:nvSpPr>
        <p:spPr>
          <a:xfrm>
            <a:off x="-76187" y="5487087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-76187" y="5487087"/>
            <a:ext cx="4933969" cy="952956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Source Sans Pro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1909" r="10906" t="0"/>
          <a:stretch/>
        </p:blipFill>
        <p:spPr>
          <a:xfrm flipH="1">
            <a:off x="4550898" y="0"/>
            <a:ext cx="9554852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-62" y="123143"/>
            <a:ext cx="4934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4300" lIns="194300" spcFirstLastPara="1" rIns="194300" wrap="square" tIns="194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None/>
            </a:pPr>
            <a:r>
              <a:rPr b="1" i="1" lang="en-US" sz="4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Outline</a:t>
            </a:r>
            <a:endParaRPr b="1" i="1" sz="49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07" name="Google Shape;107;p16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1" name="Google Shape;11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65304" y="5492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3" name="Google Shape;113;p16"/>
          <p:cNvSpPr txBox="1"/>
          <p:nvPr>
            <p:ph idx="4294967295" type="title"/>
          </p:nvPr>
        </p:nvSpPr>
        <p:spPr>
          <a:xfrm>
            <a:off x="550864" y="549275"/>
            <a:ext cx="5437186" cy="16510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en-US" sz="6400"/>
              <a:t>Introduction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flipH="1" rot="8100000">
            <a:off x="2279869" y="6105227"/>
            <a:ext cx="871729" cy="824667"/>
          </a:xfrm>
          <a:custGeom>
            <a:rect b="b" l="l" r="r" t="t"/>
            <a:pathLst>
              <a:path extrusionOk="0" h="824667" w="871729">
                <a:moveTo>
                  <a:pt x="871729" y="824667"/>
                </a:moveTo>
                <a:cubicBezTo>
                  <a:pt x="871729" y="472695"/>
                  <a:pt x="675564" y="166539"/>
                  <a:pt x="386600" y="9564"/>
                </a:cubicBezTo>
                <a:lnTo>
                  <a:pt x="366745" y="0"/>
                </a:lnTo>
                <a:lnTo>
                  <a:pt x="0" y="366745"/>
                </a:lnTo>
                <a:lnTo>
                  <a:pt x="38154" y="370591"/>
                </a:lnTo>
                <a:cubicBezTo>
                  <a:pt x="249360" y="413810"/>
                  <a:pt x="408236" y="600685"/>
                  <a:pt x="408236" y="82466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6"/>
          <p:cNvSpPr/>
          <p:nvPr/>
        </p:nvSpPr>
        <p:spPr>
          <a:xfrm flipH="1" rot="2700000">
            <a:off x="2512389" y="5847995"/>
            <a:ext cx="107098" cy="466589"/>
          </a:xfrm>
          <a:prstGeom prst="ellipse">
            <a:avLst/>
          </a:prstGeom>
          <a:solidFill>
            <a:srgbClr val="2B27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" name="Google Shape;116;p16"/>
          <p:cNvSpPr txBox="1"/>
          <p:nvPr>
            <p:ph idx="4294967295" type="body"/>
          </p:nvPr>
        </p:nvSpPr>
        <p:spPr>
          <a:xfrm>
            <a:off x="550875" y="2532204"/>
            <a:ext cx="54372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/>
              <a:t>This project used ROS to demonstrate a simple line following Turtlebot3 in both Gazebo and real environment using Ubuntu 20.04, ROS Noetic and OpenCV 3</a:t>
            </a:r>
            <a:endParaRPr b="1" sz="18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/>
              <a:t>The Turtlebot3 is used as the vehicle to demonstrate the concept which uses simple Image Processing Techniques</a:t>
            </a:r>
            <a:endParaRPr b="1" sz="18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/>
              <a:t>The main decider of the robot’s trajectories is the camera looking parallel at the robot and the target position.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descr="Icon&#10;&#10;Description automatically generated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442" y="3873050"/>
            <a:ext cx="1978986" cy="2435676"/>
          </a:xfrm>
          <a:custGeom>
            <a:rect b="b" l="l" r="r" t="t"/>
            <a:pathLst>
              <a:path extrusionOk="0" h="2435676" w="2434045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Logo&#10;&#10;Description automatically generated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7093" y="3873865"/>
            <a:ext cx="2434045" cy="2434045"/>
          </a:xfrm>
          <a:custGeom>
            <a:rect b="b" l="l" r="r" t="t"/>
            <a:pathLst>
              <a:path extrusionOk="0" h="3072225" w="5093106">
                <a:moveTo>
                  <a:pt x="0" y="0"/>
                </a:moveTo>
                <a:lnTo>
                  <a:pt x="5093106" y="0"/>
                </a:lnTo>
                <a:lnTo>
                  <a:pt x="5093106" y="3072225"/>
                </a:lnTo>
                <a:lnTo>
                  <a:pt x="0" y="307222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6560" y="354968"/>
            <a:ext cx="24638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550868" y="550800"/>
            <a:ext cx="3335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000"/>
              <a:t>Work-Flow</a:t>
            </a:r>
            <a:endParaRPr sz="400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4991100" y="219075"/>
            <a:ext cx="2898600" cy="3080700"/>
            <a:chOff x="4991100" y="219075"/>
            <a:chExt cx="2898600" cy="3080700"/>
          </a:xfrm>
        </p:grpSpPr>
        <p:sp>
          <p:nvSpPr>
            <p:cNvPr id="127" name="Google Shape;127;p17"/>
            <p:cNvSpPr/>
            <p:nvPr/>
          </p:nvSpPr>
          <p:spPr>
            <a:xfrm>
              <a:off x="4991100" y="219075"/>
              <a:ext cx="2898600" cy="3080700"/>
            </a:xfrm>
            <a:prstGeom prst="rect">
              <a:avLst/>
            </a:prstGeom>
            <a:solidFill>
              <a:srgbClr val="0FAFBF"/>
            </a:solidFill>
            <a:ln cap="flat" cmpd="sng" w="12700">
              <a:solidFill>
                <a:srgbClr val="0FA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4991100" y="1451353"/>
              <a:ext cx="28986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346600" spcFirstLastPara="1" rIns="3466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Source Sans Pro"/>
                <a:buNone/>
              </a:pPr>
              <a:r>
                <a:rPr lang="en-US" sz="26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Camera Calibration is the first phase of the project</a:t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991100" y="21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4991100" y="21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346600" spcFirstLastPara="1" rIns="3466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Source Sans Pro"/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01</a:t>
              </a:r>
              <a:endParaRPr/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8121677" y="219075"/>
            <a:ext cx="2898600" cy="3080700"/>
            <a:chOff x="8121677" y="219075"/>
            <a:chExt cx="2898600" cy="3080700"/>
          </a:xfrm>
        </p:grpSpPr>
        <p:sp>
          <p:nvSpPr>
            <p:cNvPr id="132" name="Google Shape;132;p17"/>
            <p:cNvSpPr/>
            <p:nvPr/>
          </p:nvSpPr>
          <p:spPr>
            <a:xfrm>
              <a:off x="8121677" y="219075"/>
              <a:ext cx="2898600" cy="3080700"/>
            </a:xfrm>
            <a:prstGeom prst="rect">
              <a:avLst/>
            </a:prstGeom>
            <a:solidFill>
              <a:srgbClr val="D407A6"/>
            </a:solidFill>
            <a:ln cap="flat" cmpd="sng" w="12700">
              <a:solidFill>
                <a:srgbClr val="D407A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8121677" y="1451353"/>
              <a:ext cx="28986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346600" spcFirstLastPara="1" rIns="3466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Source Sans Pro"/>
                <a:buNone/>
              </a:pPr>
              <a:r>
                <a:rPr lang="en-US" sz="26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Image Detection is the first phase of the project</a:t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8121677" y="21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8121677" y="21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346600" spcFirstLastPara="1" rIns="3466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Source Sans Pro"/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02</a:t>
              </a:r>
              <a:endParaRPr/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4991107" y="3539075"/>
            <a:ext cx="2898600" cy="3080700"/>
            <a:chOff x="4991107" y="3539075"/>
            <a:chExt cx="2898600" cy="3080700"/>
          </a:xfrm>
        </p:grpSpPr>
        <p:sp>
          <p:nvSpPr>
            <p:cNvPr id="137" name="Google Shape;137;p17"/>
            <p:cNvSpPr/>
            <p:nvPr/>
          </p:nvSpPr>
          <p:spPr>
            <a:xfrm>
              <a:off x="4991107" y="3539075"/>
              <a:ext cx="2898600" cy="308070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991107" y="4771354"/>
              <a:ext cx="28986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346600" spcFirstLastPara="1" rIns="3466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</a:rPr>
                <a:t>Pose Estimation to estimate the current and target pose</a:t>
              </a:r>
              <a:endParaRPr b="0" i="0" sz="2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4991107" y="353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4991107" y="3539075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346600" spcFirstLastPara="1" rIns="3466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Source Sans Pro"/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03</a:t>
              </a:r>
              <a:endParaRPr/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304800" y="2420850"/>
            <a:ext cx="4400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this project is to implement an end-to-end visual servoing project using a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angle</a:t>
            </a: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camera and a Turtlubot3 with ROS. ​</a:t>
            </a:r>
            <a:endParaRPr b="1" i="0" sz="25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2" name="Google Shape;142;p17"/>
          <p:cNvGrpSpPr/>
          <p:nvPr/>
        </p:nvGrpSpPr>
        <p:grpSpPr>
          <a:xfrm>
            <a:off x="8121694" y="3499274"/>
            <a:ext cx="2898600" cy="3120501"/>
            <a:chOff x="8121694" y="3499274"/>
            <a:chExt cx="2898600" cy="3120501"/>
          </a:xfrm>
        </p:grpSpPr>
        <p:sp>
          <p:nvSpPr>
            <p:cNvPr id="143" name="Google Shape;143;p17"/>
            <p:cNvSpPr/>
            <p:nvPr/>
          </p:nvSpPr>
          <p:spPr>
            <a:xfrm>
              <a:off x="8121694" y="3539075"/>
              <a:ext cx="2898600" cy="308070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8121694" y="4771354"/>
              <a:ext cx="2898600" cy="18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346600" spcFirstLastPara="1" rIns="3466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</a:rPr>
                <a:t>Robot Navigation to move the robot to the target pose</a:t>
              </a:r>
              <a:endParaRPr b="0" i="0" sz="2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8121694" y="3539075"/>
              <a:ext cx="2898600" cy="123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8121694" y="3499274"/>
              <a:ext cx="2898600" cy="12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346600" spcFirstLastPara="1" rIns="3466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Source Sans Pro"/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0</a:t>
              </a:r>
              <a:r>
                <a:rPr lang="en-US" sz="66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Camera Calibration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930726" y="1531257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used the ROS camera calibration package for calibration of our monocular camera using a checkerboard calibration target.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930725" y="2751400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calibrated the camera using a checkerboard to obtain the camera intrinsic and extrinsic parameters with distortion coefficients.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930726" y="4308994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command as such, rosrun camera_calibration cameracalibrator.py --size 8x6 --square 0.08 image:=/camera/image_raw camera:=/camera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29992" l="14007" r="50573" t="17251"/>
          <a:stretch/>
        </p:blipFill>
        <p:spPr>
          <a:xfrm>
            <a:off x="6780075" y="253650"/>
            <a:ext cx="4065125" cy="29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025" y="3311174"/>
            <a:ext cx="4771218" cy="29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Image Detection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930726" y="1531257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used the fisheye camera to acquire real time image by subscribing to the ROS topic "/camera/image_raw".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930725" y="2751400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image was saved as goal_pose.png.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930726" y="3366019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then used the distortion coefficients acquired from the camera calibration stage to undistort the image.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151" y="1275688"/>
            <a:ext cx="5401421" cy="432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Pose Estimation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930726" y="1531257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used the OpenCV library to detect the Aruco marker placed at the top of our turtlebot3 to get the target pose by calling its function cv2.detectMarkers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930726" y="3366019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call the function aruco.estimatePose Single Markers in order to get the translational vector [x, y, z] and rotational vector [x, y, z]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930726" y="5141220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controller will subscribe to get the vectors as ROS topics, current_position and target_position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55884" l="86867" r="0" t="0"/>
          <a:stretch/>
        </p:blipFill>
        <p:spPr>
          <a:xfrm>
            <a:off x="6826925" y="670050"/>
            <a:ext cx="4991099" cy="551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Εικόνα που περιέχει πίνακας&#10;&#10;Περιγραφή που δημιουργήθηκε αυτόματα"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430" y="549266"/>
            <a:ext cx="5083992" cy="2059221"/>
          </a:xfrm>
          <a:custGeom>
            <a:rect b="b" l="l" r="r" t="t"/>
            <a:pathLst>
              <a:path extrusionOk="0" h="2773362" w="5083992">
                <a:moveTo>
                  <a:pt x="0" y="0"/>
                </a:moveTo>
                <a:lnTo>
                  <a:pt x="5083992" y="0"/>
                </a:lnTo>
                <a:lnTo>
                  <a:pt x="5083992" y="2773362"/>
                </a:lnTo>
                <a:lnTo>
                  <a:pt x="0" y="277336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4" name="Google Shape;184;p21"/>
          <p:cNvSpPr txBox="1"/>
          <p:nvPr>
            <p:ph type="title"/>
          </p:nvPr>
        </p:nvSpPr>
        <p:spPr>
          <a:xfrm>
            <a:off x="55021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Robot Navigation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1159326" y="1209682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 rotational and translational vectors to homogeneous matrices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424" y="2832100"/>
            <a:ext cx="5083992" cy="3390435"/>
          </a:xfrm>
          <a:custGeom>
            <a:rect b="b" l="l" r="r" t="t"/>
            <a:pathLst>
              <a:path extrusionOk="0" h="2773362" w="5083992">
                <a:moveTo>
                  <a:pt x="0" y="0"/>
                </a:moveTo>
                <a:lnTo>
                  <a:pt x="5083992" y="0"/>
                </a:lnTo>
                <a:lnTo>
                  <a:pt x="5083992" y="2773362"/>
                </a:lnTo>
                <a:lnTo>
                  <a:pt x="0" y="277336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1159326" y="2136532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Calculate the α angle and distance ρ between current and target positions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159326" y="3048007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Calculate the alpha angle between the current and target positions by taking the inverse tangent (arctangent) of the displacement vector: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alpha = atan2(y2 - y1, x2 - x1)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159326" y="5019682"/>
            <a:ext cx="4991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These calculations will provide the alpha angle and distance rho between the current and target positions, which can be used to guide the movement of an object in two-dimensional space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864533" y="1470024"/>
            <a:ext cx="64377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Execute Roscore: 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    &gt;</a:t>
            </a:r>
            <a:r>
              <a:rPr i="1" lang="en-US">
                <a:solidFill>
                  <a:schemeClr val="dk1"/>
                </a:solidFill>
              </a:rPr>
              <a:t>roscore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Launch the camera: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i="1" lang="en-US">
                <a:solidFill>
                  <a:schemeClr val="dk1"/>
                </a:solidFill>
              </a:rPr>
              <a:t>    &gt;roslaunch ueye_cam rgb8.launch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Remote monitor and control: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i="1" lang="en-US">
                <a:solidFill>
                  <a:schemeClr val="dk1"/>
                </a:solidFill>
              </a:rPr>
              <a:t>     &gt;ssh ubuntu@192.168.0.200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On the turtlebot run: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i="1" lang="en-US">
                <a:solidFill>
                  <a:schemeClr val="dk1"/>
                </a:solidFill>
              </a:rPr>
              <a:t>    &gt;roslaunch turtlebot3_bringup turtlebot3_robot.launch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b="1" lang="en-US">
                <a:solidFill>
                  <a:schemeClr val="dk1"/>
                </a:solidFill>
              </a:rPr>
              <a:t>On the remote computer: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83333"/>
              <a:buNone/>
            </a:pPr>
            <a:r>
              <a:rPr i="1" lang="en-US">
                <a:solidFill>
                  <a:schemeClr val="dk1"/>
                </a:solidFill>
              </a:rPr>
              <a:t>    &gt;rosrun my_aruco_tracker pose-estimation.py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55021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791" y="0"/>
            <a:ext cx="42502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9948863" y="6507212"/>
            <a:ext cx="1692300" cy="20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Θέμα του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